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7"/>
  </p:notesMasterIdLst>
  <p:sldIdLst>
    <p:sldId id="256" r:id="rId2"/>
    <p:sldId id="263" r:id="rId3"/>
    <p:sldId id="262" r:id="rId4"/>
    <p:sldId id="258" r:id="rId5"/>
    <p:sldId id="260" r:id="rId6"/>
    <p:sldId id="259" r:id="rId7"/>
    <p:sldId id="261" r:id="rId8"/>
    <p:sldId id="264" r:id="rId9"/>
    <p:sldId id="269" r:id="rId10"/>
    <p:sldId id="268" r:id="rId11"/>
    <p:sldId id="265" r:id="rId12"/>
    <p:sldId id="266" r:id="rId13"/>
    <p:sldId id="267"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338" autoAdjust="0"/>
    <p:restoredTop sz="94624" autoAdjust="0"/>
  </p:normalViewPr>
  <p:slideViewPr>
    <p:cSldViewPr>
      <p:cViewPr>
        <p:scale>
          <a:sx n="71" d="100"/>
          <a:sy n="71" d="100"/>
        </p:scale>
        <p:origin x="-1404" y="-54"/>
      </p:cViewPr>
      <p:guideLst>
        <p:guide orient="horz" pos="2160"/>
        <p:guide pos="2880"/>
      </p:guideLst>
    </p:cSldViewPr>
  </p:slideViewPr>
  <p:outlineViewPr>
    <p:cViewPr>
      <p:scale>
        <a:sx n="33" d="100"/>
        <a:sy n="33" d="100"/>
      </p:scale>
      <p:origin x="42" y="129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38D1BF-6488-4F5D-8F80-0059C6BA5CEE}" type="datetimeFigureOut">
              <a:rPr lang="en-US" smtClean="0"/>
              <a:t>7/7/2017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B10A58-8296-4EAB-9361-CE68900D8C2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B10A58-8296-4EAB-9361-CE68900D8C2A}" type="slidenum">
              <a:rPr lang="en-US" smtClean="0"/>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87F8307-8E2B-4691-A5E1-A949BF0E77BC}" type="datetimeFigureOut">
              <a:rPr lang="en-US" smtClean="0"/>
              <a:pPr/>
              <a:t>7/7/2017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7B3757D-CA3C-40F9-BDA2-F3718E4D689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7F8307-8E2B-4691-A5E1-A949BF0E77BC}" type="datetimeFigureOut">
              <a:rPr lang="en-US" smtClean="0"/>
              <a:pPr/>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B3757D-CA3C-40F9-BDA2-F3718E4D68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7F8307-8E2B-4691-A5E1-A949BF0E77BC}" type="datetimeFigureOut">
              <a:rPr lang="en-US" smtClean="0"/>
              <a:pPr/>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B3757D-CA3C-40F9-BDA2-F3718E4D68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7F8307-8E2B-4691-A5E1-A949BF0E77BC}" type="datetimeFigureOut">
              <a:rPr lang="en-US" smtClean="0"/>
              <a:pPr/>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B3757D-CA3C-40F9-BDA2-F3718E4D68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7F8307-8E2B-4691-A5E1-A949BF0E77BC}" type="datetimeFigureOut">
              <a:rPr lang="en-US" smtClean="0"/>
              <a:pPr/>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B3757D-CA3C-40F9-BDA2-F3718E4D689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7F8307-8E2B-4691-A5E1-A949BF0E77BC}" type="datetimeFigureOut">
              <a:rPr lang="en-US" smtClean="0"/>
              <a:pPr/>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B3757D-CA3C-40F9-BDA2-F3718E4D68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7F8307-8E2B-4691-A5E1-A949BF0E77BC}" type="datetimeFigureOut">
              <a:rPr lang="en-US" smtClean="0"/>
              <a:pPr/>
              <a:t>7/7/2017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B3757D-CA3C-40F9-BDA2-F3718E4D68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7F8307-8E2B-4691-A5E1-A949BF0E77BC}" type="datetimeFigureOut">
              <a:rPr lang="en-US" smtClean="0"/>
              <a:pPr/>
              <a:t>7/7/2017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B3757D-CA3C-40F9-BDA2-F3718E4D68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F8307-8E2B-4691-A5E1-A949BF0E77BC}" type="datetimeFigureOut">
              <a:rPr lang="en-US" smtClean="0"/>
              <a:pPr/>
              <a:t>7/7/2017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B3757D-CA3C-40F9-BDA2-F3718E4D68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7F8307-8E2B-4691-A5E1-A949BF0E77BC}" type="datetimeFigureOut">
              <a:rPr lang="en-US" smtClean="0"/>
              <a:pPr/>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B3757D-CA3C-40F9-BDA2-F3718E4D68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7F8307-8E2B-4691-A5E1-A949BF0E77BC}" type="datetimeFigureOut">
              <a:rPr lang="en-US" smtClean="0"/>
              <a:pPr/>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7B3757D-CA3C-40F9-BDA2-F3718E4D689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7F8307-8E2B-4691-A5E1-A949BF0E77BC}" type="datetimeFigureOut">
              <a:rPr lang="en-US" smtClean="0"/>
              <a:pPr/>
              <a:t>7/7/2017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7B3757D-CA3C-40F9-BDA2-F3718E4D689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1"/>
            <a:ext cx="7772400" cy="1295399"/>
          </a:xfrm>
        </p:spPr>
        <p:txBody>
          <a:bodyPr>
            <a:normAutofit/>
          </a:bodyPr>
          <a:lstStyle/>
          <a:p>
            <a:r>
              <a:rPr lang="en-US" sz="5400" b="1" u="sng" dirty="0" smtClean="0">
                <a:solidFill>
                  <a:schemeClr val="accent3">
                    <a:lumMod val="60000"/>
                    <a:lumOff val="40000"/>
                  </a:schemeClr>
                </a:solidFill>
              </a:rPr>
              <a:t>What is GST?</a:t>
            </a:r>
            <a:endParaRPr lang="en-US" sz="5400" b="1" u="sng" dirty="0">
              <a:solidFill>
                <a:schemeClr val="accent3">
                  <a:lumMod val="60000"/>
                  <a:lumOff val="40000"/>
                </a:schemeClr>
              </a:solidFill>
            </a:endParaRPr>
          </a:p>
        </p:txBody>
      </p:sp>
      <p:sp>
        <p:nvSpPr>
          <p:cNvPr id="3" name="Subtitle 2"/>
          <p:cNvSpPr>
            <a:spLocks noGrp="1"/>
          </p:cNvSpPr>
          <p:nvPr>
            <p:ph type="subTitle" idx="1"/>
          </p:nvPr>
        </p:nvSpPr>
        <p:spPr>
          <a:xfrm>
            <a:off x="228600" y="1600200"/>
            <a:ext cx="8229600" cy="5029200"/>
          </a:xfrm>
        </p:spPr>
        <p:txBody>
          <a:bodyPr>
            <a:noAutofit/>
          </a:bodyPr>
          <a:lstStyle/>
          <a:p>
            <a:pPr algn="l"/>
            <a:r>
              <a:rPr lang="en-US" sz="2200" b="1" dirty="0" smtClean="0">
                <a:solidFill>
                  <a:schemeClr val="tx2"/>
                </a:solidFill>
                <a:latin typeface="Arial" pitchFamily="34" charset="0"/>
                <a:cs typeface="Arial" pitchFamily="34" charset="0"/>
              </a:rPr>
              <a:t>‘G’ – Goods</a:t>
            </a:r>
          </a:p>
          <a:p>
            <a:pPr algn="l"/>
            <a:r>
              <a:rPr lang="en-US" sz="2200" b="1" dirty="0" smtClean="0">
                <a:solidFill>
                  <a:schemeClr val="tx2"/>
                </a:solidFill>
                <a:latin typeface="Arial" pitchFamily="34" charset="0"/>
                <a:cs typeface="Arial" pitchFamily="34" charset="0"/>
              </a:rPr>
              <a:t>‘S’ – Services</a:t>
            </a:r>
          </a:p>
          <a:p>
            <a:pPr algn="l"/>
            <a:r>
              <a:rPr lang="en-US" sz="2200" b="1" dirty="0" smtClean="0">
                <a:solidFill>
                  <a:schemeClr val="tx2"/>
                </a:solidFill>
                <a:latin typeface="Arial" pitchFamily="34" charset="0"/>
                <a:cs typeface="Arial" pitchFamily="34" charset="0"/>
              </a:rPr>
              <a:t>‘T’ – Tax</a:t>
            </a:r>
          </a:p>
          <a:p>
            <a:pPr algn="l"/>
            <a:r>
              <a:rPr lang="en-US" sz="2200" b="1" dirty="0" smtClean="0">
                <a:solidFill>
                  <a:schemeClr val="tx2"/>
                </a:solidFill>
                <a:latin typeface="Arial" pitchFamily="34" charset="0"/>
                <a:cs typeface="Arial" pitchFamily="34" charset="0"/>
              </a:rPr>
              <a:t>“Goods and Service Tax (GST) is a comprehensive tax levy on manufacture, sale and consumption of goods and service at a national level.</a:t>
            </a:r>
          </a:p>
          <a:p>
            <a:pPr algn="l"/>
            <a:r>
              <a:rPr lang="en-US" sz="2200" b="1" dirty="0" smtClean="0">
                <a:solidFill>
                  <a:schemeClr val="tx2"/>
                </a:solidFill>
                <a:latin typeface="Arial" pitchFamily="34" charset="0"/>
                <a:cs typeface="Arial" pitchFamily="34" charset="0"/>
              </a:rPr>
              <a:t>GST is a tax on goods and services with value addition at each stage having comprehensive and continuous chain of set-of benefits from the producer’s/ service provider’s point up to the retailer’s level where only the final consumer should bear the tax.”</a:t>
            </a:r>
          </a:p>
          <a:p>
            <a:pPr algn="l"/>
            <a:endParaRPr lang="en-US" sz="2200" b="1"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u="sng" dirty="0" smtClean="0">
                <a:solidFill>
                  <a:schemeClr val="accent2">
                    <a:lumMod val="75000"/>
                  </a:schemeClr>
                </a:solidFill>
              </a:rPr>
              <a:t>TAXES UNDER GST</a:t>
            </a:r>
            <a:endParaRPr lang="en-US" sz="4400" b="1" u="sng" dirty="0">
              <a:solidFill>
                <a:schemeClr val="accent2">
                  <a:lumMod val="75000"/>
                </a:schemeClr>
              </a:solidFill>
            </a:endParaRPr>
          </a:p>
        </p:txBody>
      </p:sp>
      <p:pic>
        <p:nvPicPr>
          <p:cNvPr id="2050" name="Picture 2" descr="C:\Users\pc\Desktop\gst-cart1.jpg"/>
          <p:cNvPicPr>
            <a:picLocks noGrp="1" noChangeAspect="1" noChangeArrowheads="1"/>
          </p:cNvPicPr>
          <p:nvPr>
            <p:ph idx="1"/>
          </p:nvPr>
        </p:nvPicPr>
        <p:blipFill>
          <a:blip r:embed="rId2"/>
          <a:srcRect/>
          <a:stretch>
            <a:fillRect/>
          </a:stretch>
        </p:blipFill>
        <p:spPr bwMode="auto">
          <a:xfrm>
            <a:off x="762000" y="1986756"/>
            <a:ext cx="7620000" cy="42862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686800" cy="1618488"/>
          </a:xfrm>
        </p:spPr>
        <p:txBody>
          <a:bodyPr>
            <a:normAutofit/>
          </a:bodyPr>
          <a:lstStyle/>
          <a:p>
            <a:pPr algn="ctr"/>
            <a:r>
              <a:rPr lang="en-US" b="1" u="sng" dirty="0" smtClean="0"/>
              <a:t>What is SGST, CGST &amp; IGST?</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sz="2400" dirty="0" smtClean="0"/>
              <a:t>Goods &amp; Service Tax or GST will be levied on goods and services. It will replace all the various taxes and bring them under one umbrella to make compliance easier. It  will replace the following taxes:</a:t>
            </a:r>
          </a:p>
          <a:p>
            <a:pPr>
              <a:buNone/>
            </a:pPr>
            <a:r>
              <a:rPr lang="en-US" sz="2400" b="1" dirty="0" smtClean="0"/>
              <a:t>Taxes currently levied and collected by the Centre</a:t>
            </a:r>
            <a:r>
              <a:rPr lang="en-US" b="1" dirty="0" smtClean="0"/>
              <a:t>:</a:t>
            </a:r>
          </a:p>
          <a:p>
            <a:pPr>
              <a:buNone/>
            </a:pPr>
            <a:r>
              <a:rPr lang="en-US" sz="2400" dirty="0" smtClean="0"/>
              <a:t>(</a:t>
            </a:r>
            <a:r>
              <a:rPr lang="en-US" sz="2400" dirty="0" err="1" smtClean="0"/>
              <a:t>i</a:t>
            </a:r>
            <a:r>
              <a:rPr lang="en-US" sz="2400" dirty="0" smtClean="0"/>
              <a:t>) Central Excise duty</a:t>
            </a:r>
          </a:p>
          <a:p>
            <a:pPr marL="571500" indent="-571500">
              <a:buNone/>
            </a:pPr>
            <a:r>
              <a:rPr lang="en-US" sz="2400" dirty="0" smtClean="0"/>
              <a:t>(ii)Additional Duties of Customs (commonly known as CVD)</a:t>
            </a:r>
          </a:p>
          <a:p>
            <a:pPr>
              <a:buNone/>
            </a:pPr>
            <a:r>
              <a:rPr lang="en-US" sz="2400" dirty="0" smtClean="0"/>
              <a:t>(iii) Special Additional Duty of Customs (SAD)</a:t>
            </a:r>
          </a:p>
          <a:p>
            <a:pPr>
              <a:buNone/>
            </a:pPr>
            <a:r>
              <a:rPr lang="en-US" sz="2400" dirty="0" smtClean="0"/>
              <a:t>(iv) Service Tax</a:t>
            </a:r>
          </a:p>
          <a:p>
            <a:pPr marL="571500" indent="-571500">
              <a:buAutoNum type="romanLcParenBoth"/>
            </a:pP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What is SGST, CGST &amp; IGST</a:t>
            </a:r>
            <a:r>
              <a:rPr lang="en-US" sz="3600" b="1" u="sng" dirty="0" smtClean="0"/>
              <a:t>?(CONT…)</a:t>
            </a:r>
            <a:endParaRPr lang="en-US" sz="3600" u="sng" dirty="0"/>
          </a:p>
        </p:txBody>
      </p:sp>
      <p:sp>
        <p:nvSpPr>
          <p:cNvPr id="3" name="Content Placeholder 2"/>
          <p:cNvSpPr>
            <a:spLocks noGrp="1"/>
          </p:cNvSpPr>
          <p:nvPr>
            <p:ph idx="1"/>
          </p:nvPr>
        </p:nvSpPr>
        <p:spPr/>
        <p:txBody>
          <a:bodyPr/>
          <a:lstStyle/>
          <a:p>
            <a:pPr>
              <a:buNone/>
            </a:pPr>
            <a:r>
              <a:rPr lang="en-US" b="1" dirty="0" smtClean="0"/>
              <a:t>Taxes currently levied and collected by the State:</a:t>
            </a:r>
          </a:p>
          <a:p>
            <a:r>
              <a:rPr lang="en-US" b="1" dirty="0" smtClean="0"/>
              <a:t> </a:t>
            </a:r>
            <a:r>
              <a:rPr lang="en-US" sz="2400" dirty="0" smtClean="0"/>
              <a:t>State VAT</a:t>
            </a:r>
          </a:p>
          <a:p>
            <a:r>
              <a:rPr lang="en-US" sz="2400" dirty="0" smtClean="0"/>
              <a:t>Central Sales Tax</a:t>
            </a:r>
          </a:p>
          <a:p>
            <a:r>
              <a:rPr lang="en-US" sz="2400" dirty="0" smtClean="0"/>
              <a:t>Entertainment and Amusement Tax (except when levied by the local bodies)</a:t>
            </a:r>
          </a:p>
          <a:p>
            <a:r>
              <a:rPr lang="en-US" sz="2400" dirty="0" smtClean="0"/>
              <a:t>Taxes on lotteries, betting and gambling</a:t>
            </a:r>
          </a:p>
          <a:p>
            <a:endParaRPr lang="en-US" sz="2400" dirty="0" smtClean="0"/>
          </a:p>
          <a:p>
            <a:pPr algn="just">
              <a:buNone/>
            </a:pPr>
            <a:r>
              <a:rPr lang="en-US" sz="2400" dirty="0" smtClean="0"/>
              <a:t>    </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What is SGST, CGST &amp; IGST</a:t>
            </a:r>
            <a:r>
              <a:rPr lang="en-US" sz="3600" b="1" u="sng" dirty="0" smtClean="0"/>
              <a:t>?(</a:t>
            </a:r>
            <a:r>
              <a:rPr lang="en-US" sz="3600" b="1" u="sng" dirty="0" smtClean="0"/>
              <a:t>CONT…</a:t>
            </a:r>
            <a:r>
              <a:rPr lang="en-US" sz="3600" b="1" u="sng" dirty="0" smtClean="0"/>
              <a:t>)</a:t>
            </a:r>
            <a:endParaRPr lang="en-US" sz="3600" u="sng" dirty="0"/>
          </a:p>
        </p:txBody>
      </p:sp>
      <p:sp>
        <p:nvSpPr>
          <p:cNvPr id="3" name="Content Placeholder 2"/>
          <p:cNvSpPr>
            <a:spLocks noGrp="1"/>
          </p:cNvSpPr>
          <p:nvPr>
            <p:ph idx="1"/>
          </p:nvPr>
        </p:nvSpPr>
        <p:spPr/>
        <p:txBody>
          <a:bodyPr>
            <a:normAutofit fontScale="92500" lnSpcReduction="20000"/>
          </a:bodyPr>
          <a:lstStyle/>
          <a:p>
            <a:r>
              <a:rPr lang="en-US" dirty="0" smtClean="0"/>
              <a:t>On inter-state supply of goods and services, Integrated GST (IGST) will be collected by Centre. IGST will also apply on imports.</a:t>
            </a:r>
          </a:p>
          <a:p>
            <a:r>
              <a:rPr lang="en-US" dirty="0" smtClean="0"/>
              <a:t>The GST to be levied by the Centre on intra-State supply of goods and/or services is Central GST (CGST) and that by the States is State GST (SGST).</a:t>
            </a:r>
          </a:p>
          <a:p>
            <a:r>
              <a:rPr lang="en-US" dirty="0" smtClean="0"/>
              <a:t>GST is a consumption based tax i.e. the tax should be received by the state in which the goods or services are consumed and not by the state in which such goods are manufactured. IGST is designed to ensure seamless flow of input tax credit from one state to another. One state has to deal only with the Centre government to settle the tax amounts and not with every other state, thus making the process easier.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INVOICING UNDER GST</a:t>
            </a:r>
            <a:endParaRPr lang="en-US" b="1" u="sng" dirty="0"/>
          </a:p>
        </p:txBody>
      </p:sp>
      <p:sp>
        <p:nvSpPr>
          <p:cNvPr id="3" name="Content Placeholder 2"/>
          <p:cNvSpPr>
            <a:spLocks noGrp="1"/>
          </p:cNvSpPr>
          <p:nvPr>
            <p:ph idx="1"/>
          </p:nvPr>
        </p:nvSpPr>
        <p:spPr/>
        <p:txBody>
          <a:bodyPr>
            <a:normAutofit/>
          </a:bodyPr>
          <a:lstStyle/>
          <a:p>
            <a:r>
              <a:rPr lang="en-US" sz="2400" dirty="0" smtClean="0"/>
              <a:t>GST defines a transaction as ‘Supply’ when there is a transfer, exchange, rental, lease, barter, disposal or license of goods or services. Whenever a transaction takes place, a tax invoice has to be issued depending on the occurrence of any such event or within a prescribed time limit. Hence, every taxpayer registered under the GST network shall be required to issue a tax invoice for the supply of goods or services</a:t>
            </a:r>
            <a:r>
              <a:rPr lang="en-US" sz="2400" dirty="0" smtClean="0"/>
              <a:t>.</a:t>
            </a:r>
          </a:p>
          <a:p>
            <a:r>
              <a:rPr lang="en-US" sz="2400" dirty="0" smtClean="0"/>
              <a:t>In the case of supply of goods, the invoices shall be raised within the prescribed time as enumerated below.</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INVOICING UNDER </a:t>
            </a:r>
            <a:r>
              <a:rPr lang="en-US" b="1" u="sng" dirty="0" smtClean="0"/>
              <a:t>GST(CONT…)</a:t>
            </a:r>
            <a:endParaRPr lang="en-US" u="sng" dirty="0"/>
          </a:p>
        </p:txBody>
      </p:sp>
      <p:sp>
        <p:nvSpPr>
          <p:cNvPr id="3" name="Content Placeholder 2"/>
          <p:cNvSpPr>
            <a:spLocks noGrp="1"/>
          </p:cNvSpPr>
          <p:nvPr>
            <p:ph idx="1"/>
          </p:nvPr>
        </p:nvSpPr>
        <p:spPr/>
        <p:txBody>
          <a:bodyPr>
            <a:normAutofit lnSpcReduction="10000"/>
          </a:bodyPr>
          <a:lstStyle/>
          <a:p>
            <a:r>
              <a:rPr lang="en-US" dirty="0" smtClean="0"/>
              <a:t>When there is actual movement of goods, then before or at the time of removal of such goods.</a:t>
            </a:r>
          </a:p>
          <a:p>
            <a:r>
              <a:rPr lang="en-US" dirty="0" smtClean="0"/>
              <a:t>If there is no movement involved, then earlier of delivery or making available of such goods.</a:t>
            </a:r>
          </a:p>
          <a:p>
            <a:r>
              <a:rPr lang="en-US" dirty="0" smtClean="0"/>
              <a:t>In case of successive issuance of goods, then earlier of each such issuance.</a:t>
            </a:r>
          </a:p>
          <a:p>
            <a:r>
              <a:rPr lang="en-US" dirty="0" smtClean="0"/>
              <a:t>On the receipt of goods when on GST is applicable on a reverse charge basis</a:t>
            </a:r>
          </a:p>
          <a:p>
            <a:r>
              <a:rPr lang="en-US" dirty="0" smtClean="0"/>
              <a:t>When goods are sold on an approval basis, then earlier of 6 months from the removal date or before or at the time of such removal.</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INVOICING UNDER GST(CONT…)</a:t>
            </a:r>
            <a:endParaRPr lang="en-US" u="sng" dirty="0"/>
          </a:p>
        </p:txBody>
      </p:sp>
      <p:sp>
        <p:nvSpPr>
          <p:cNvPr id="3" name="Content Placeholder 2"/>
          <p:cNvSpPr>
            <a:spLocks noGrp="1"/>
          </p:cNvSpPr>
          <p:nvPr>
            <p:ph idx="1"/>
          </p:nvPr>
        </p:nvSpPr>
        <p:spPr>
          <a:xfrm>
            <a:off x="152400" y="1752600"/>
            <a:ext cx="8534400" cy="5105400"/>
          </a:xfrm>
        </p:spPr>
        <p:txBody>
          <a:bodyPr>
            <a:normAutofit fontScale="85000" lnSpcReduction="20000"/>
          </a:bodyPr>
          <a:lstStyle/>
          <a:p>
            <a:r>
              <a:rPr lang="en-US" sz="2800" dirty="0" smtClean="0"/>
              <a:t>In </a:t>
            </a:r>
            <a:r>
              <a:rPr lang="en-US" sz="2800" dirty="0" smtClean="0"/>
              <a:t>the case of supply of services, the invoice has to be issued as follows, within the mentioned time</a:t>
            </a:r>
            <a:r>
              <a:rPr lang="en-US" sz="2800" dirty="0" smtClean="0"/>
              <a:t>.</a:t>
            </a:r>
          </a:p>
          <a:p>
            <a:pPr>
              <a:buNone/>
            </a:pPr>
            <a:r>
              <a:rPr lang="en-US" sz="2800" dirty="0" smtClean="0"/>
              <a:t>(</a:t>
            </a:r>
            <a:r>
              <a:rPr lang="en-US" sz="2800" dirty="0" err="1" smtClean="0"/>
              <a:t>i</a:t>
            </a:r>
            <a:r>
              <a:rPr lang="en-US" sz="2800" dirty="0" smtClean="0"/>
              <a:t>) within </a:t>
            </a:r>
            <a:r>
              <a:rPr lang="en-US" sz="2800" dirty="0" smtClean="0"/>
              <a:t>30 days from the actual supply</a:t>
            </a:r>
          </a:p>
          <a:p>
            <a:pPr>
              <a:buNone/>
            </a:pPr>
            <a:r>
              <a:rPr lang="en-US" sz="2800" dirty="0" smtClean="0"/>
              <a:t>(ii) In </a:t>
            </a:r>
            <a:r>
              <a:rPr lang="en-US" sz="2800" dirty="0" smtClean="0"/>
              <a:t>case of continuous supply where due date can be ascertained, then 30 days from such due date</a:t>
            </a:r>
          </a:p>
          <a:p>
            <a:pPr>
              <a:buNone/>
            </a:pPr>
            <a:r>
              <a:rPr lang="en-US" sz="2800" dirty="0" smtClean="0"/>
              <a:t>(iii) In </a:t>
            </a:r>
            <a:r>
              <a:rPr lang="en-US" sz="2800" dirty="0" smtClean="0"/>
              <a:t>case of continuous supply where due date cannot be ascertained, then 30 days from actual payment date</a:t>
            </a:r>
          </a:p>
          <a:p>
            <a:pPr>
              <a:buNone/>
            </a:pPr>
            <a:r>
              <a:rPr lang="en-US" sz="2800" dirty="0" smtClean="0"/>
              <a:t>(iv) In </a:t>
            </a:r>
            <a:r>
              <a:rPr lang="en-US" sz="2800" dirty="0" smtClean="0"/>
              <a:t>case of cessation of supply before the contract ends, then at the time of such cessation</a:t>
            </a:r>
            <a:r>
              <a:rPr lang="en-US" sz="2800" dirty="0" smtClean="0"/>
              <a:t>.</a:t>
            </a:r>
          </a:p>
          <a:p>
            <a:r>
              <a:rPr lang="en-US" sz="2800" dirty="0" smtClean="0"/>
              <a:t>invoices have to be issued in TRIPLICATE in the case of supply of goods, original for the recipient, duplicate for the transporter and triplicate copy for the supplier. Likewise, in case of supply of services, the invoices have to be issued in DUPLICATE, where the original will be meant for the recipient and the duplicate copy will be for the supplier.</a:t>
            </a:r>
          </a:p>
          <a:p>
            <a:pPr>
              <a:buNone/>
            </a:pPr>
            <a:endParaRPr lang="en-US" sz="2400" dirty="0" smtClean="0"/>
          </a:p>
          <a:p>
            <a:pPr>
              <a:buNone/>
            </a:pPr>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pPr algn="ctr"/>
            <a:r>
              <a:rPr lang="en-US" b="1" u="sng" dirty="0" smtClean="0"/>
              <a:t>GST INVOICE FORMAT</a:t>
            </a:r>
            <a:endParaRPr lang="en-US" b="1" u="sng" dirty="0"/>
          </a:p>
        </p:txBody>
      </p:sp>
      <p:pic>
        <p:nvPicPr>
          <p:cNvPr id="1026" name="Picture 2" descr="C:\Users\pc\Desktop\gst-invoice-format-1-638.jpg"/>
          <p:cNvPicPr>
            <a:picLocks noGrp="1" noChangeAspect="1" noChangeArrowheads="1"/>
          </p:cNvPicPr>
          <p:nvPr>
            <p:ph idx="1"/>
          </p:nvPr>
        </p:nvPicPr>
        <p:blipFill>
          <a:blip r:embed="rId3"/>
          <a:srcRect/>
          <a:stretch>
            <a:fillRect/>
          </a:stretch>
        </p:blipFill>
        <p:spPr bwMode="auto">
          <a:xfrm>
            <a:off x="1066800" y="603662"/>
            <a:ext cx="7239000" cy="625433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sz="4800" b="1" u="sng" dirty="0" smtClean="0"/>
              <a:t>RETURNS UNDER GST</a:t>
            </a:r>
            <a:endParaRPr lang="en-US" sz="4800" b="1" u="sng" dirty="0"/>
          </a:p>
        </p:txBody>
      </p:sp>
      <p:sp>
        <p:nvSpPr>
          <p:cNvPr id="3" name="Content Placeholder 2"/>
          <p:cNvSpPr>
            <a:spLocks noGrp="1"/>
          </p:cNvSpPr>
          <p:nvPr>
            <p:ph idx="1"/>
          </p:nvPr>
        </p:nvSpPr>
        <p:spPr/>
        <p:txBody>
          <a:bodyPr/>
          <a:lstStyle/>
          <a:p>
            <a:r>
              <a:rPr lang="en-US" dirty="0" smtClean="0"/>
              <a:t>Following are the various forms for return under GST .</a:t>
            </a:r>
          </a:p>
          <a:p>
            <a:r>
              <a:rPr lang="en-US" sz="2000" dirty="0" smtClean="0"/>
              <a:t>GSTR</a:t>
            </a:r>
            <a:r>
              <a:rPr lang="en-US" b="1" dirty="0" smtClean="0"/>
              <a:t>-</a:t>
            </a:r>
            <a:r>
              <a:rPr lang="en-US" sz="3200" dirty="0" smtClean="0"/>
              <a:t>1</a:t>
            </a:r>
            <a:r>
              <a:rPr lang="en-US" sz="3600" dirty="0" smtClean="0"/>
              <a:t>- </a:t>
            </a:r>
            <a:r>
              <a:rPr lang="en-US" sz="2000" dirty="0" smtClean="0"/>
              <a:t>Outward supplies made by taxpayer (other than compounding taxpayer </a:t>
            </a:r>
            <a:r>
              <a:rPr lang="en-US" sz="2000" dirty="0" smtClean="0"/>
              <a:t>and ISD) this is to be filled 10</a:t>
            </a:r>
            <a:r>
              <a:rPr lang="en-US" sz="2000" baseline="30000" dirty="0" smtClean="0"/>
              <a:t>th</a:t>
            </a:r>
            <a:r>
              <a:rPr lang="en-US" sz="2000" dirty="0" smtClean="0"/>
              <a:t> of the next month.</a:t>
            </a:r>
          </a:p>
          <a:p>
            <a:r>
              <a:rPr lang="en-US" sz="2000" dirty="0" smtClean="0"/>
              <a:t> </a:t>
            </a:r>
            <a:r>
              <a:rPr lang="en-US" sz="2000" dirty="0" smtClean="0"/>
              <a:t>GSTR-</a:t>
            </a:r>
            <a:r>
              <a:rPr lang="en-US" sz="2400" dirty="0" smtClean="0"/>
              <a:t>2- </a:t>
            </a:r>
            <a:r>
              <a:rPr lang="en-US" sz="2000" dirty="0" smtClean="0"/>
              <a:t>Inward supplies received by a taxpayer (other than a compounding taxpayer and ISD</a:t>
            </a:r>
            <a:r>
              <a:rPr lang="en-US" sz="2000" dirty="0" smtClean="0"/>
              <a:t>)</a:t>
            </a:r>
            <a:r>
              <a:rPr lang="en-US" sz="2400" dirty="0" smtClean="0"/>
              <a:t>. </a:t>
            </a:r>
            <a:r>
              <a:rPr lang="en-US" sz="2000" dirty="0" smtClean="0"/>
              <a:t>This is to be filled 15</a:t>
            </a:r>
            <a:r>
              <a:rPr lang="en-US" sz="2000" baseline="30000" dirty="0" smtClean="0"/>
              <a:t>th</a:t>
            </a:r>
            <a:r>
              <a:rPr lang="en-US" sz="2000" dirty="0" smtClean="0"/>
              <a:t> of the next month.</a:t>
            </a:r>
          </a:p>
          <a:p>
            <a:r>
              <a:rPr lang="en-US" sz="2000" dirty="0" smtClean="0"/>
              <a:t>GSTR-</a:t>
            </a:r>
            <a:r>
              <a:rPr lang="en-US" sz="2400" dirty="0" smtClean="0"/>
              <a:t>3- </a:t>
            </a:r>
            <a:r>
              <a:rPr lang="en-US" sz="2000" dirty="0" smtClean="0"/>
              <a:t>Monthly return (other than compounding taxpayer and ISD</a:t>
            </a:r>
            <a:r>
              <a:rPr lang="en-US" sz="2000" dirty="0" smtClean="0"/>
              <a:t>). this is to be filled on 20</a:t>
            </a:r>
            <a:r>
              <a:rPr lang="en-US" sz="2000" baseline="30000" dirty="0" smtClean="0"/>
              <a:t>th</a:t>
            </a:r>
            <a:r>
              <a:rPr lang="en-US" sz="2000" dirty="0" smtClean="0"/>
              <a:t> of the next month.</a:t>
            </a:r>
            <a:r>
              <a:rPr lang="en-US" sz="2000" dirty="0" smtClean="0"/>
              <a:t> </a:t>
            </a:r>
            <a:endParaRPr lang="en-US" sz="2000" dirty="0" smtClean="0"/>
          </a:p>
          <a:p>
            <a:r>
              <a:rPr lang="en-US" sz="2000" dirty="0" smtClean="0"/>
              <a:t>GSTR-</a:t>
            </a:r>
            <a:r>
              <a:rPr lang="en-US" sz="2400" dirty="0" smtClean="0"/>
              <a:t>4- </a:t>
            </a:r>
            <a:r>
              <a:rPr lang="en-US" sz="2000" dirty="0" smtClean="0"/>
              <a:t> Quarterly return for compounding </a:t>
            </a:r>
            <a:r>
              <a:rPr lang="en-US" sz="2000" dirty="0" smtClean="0"/>
              <a:t>Taxpayer. This is to be filled on </a:t>
            </a:r>
            <a:r>
              <a:rPr lang="en-US" sz="2000" dirty="0" smtClean="0"/>
              <a:t> 18thof the month next to </a:t>
            </a:r>
            <a:r>
              <a:rPr lang="en-US" sz="2000" dirty="0" smtClean="0"/>
              <a:t>quarter.</a:t>
            </a:r>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u="sng" dirty="0" smtClean="0"/>
              <a:t>RETURNS UNDER </a:t>
            </a:r>
            <a:r>
              <a:rPr lang="en-US" sz="4800" b="1" u="sng" dirty="0" smtClean="0"/>
              <a:t>GST(cont…)</a:t>
            </a:r>
            <a:endParaRPr lang="en-US" sz="4800" dirty="0"/>
          </a:p>
        </p:txBody>
      </p:sp>
      <p:sp>
        <p:nvSpPr>
          <p:cNvPr id="3" name="Content Placeholder 2"/>
          <p:cNvSpPr>
            <a:spLocks noGrp="1"/>
          </p:cNvSpPr>
          <p:nvPr>
            <p:ph idx="1"/>
          </p:nvPr>
        </p:nvSpPr>
        <p:spPr/>
        <p:txBody>
          <a:bodyPr>
            <a:normAutofit/>
          </a:bodyPr>
          <a:lstStyle/>
          <a:p>
            <a:r>
              <a:rPr lang="en-US" sz="2000" dirty="0" smtClean="0"/>
              <a:t>GSTR-5- </a:t>
            </a:r>
            <a:r>
              <a:rPr lang="en-US" sz="2000" dirty="0" smtClean="0"/>
              <a:t>  Periodic return by Non-Resident Foreign Taxpayer </a:t>
            </a:r>
            <a:r>
              <a:rPr lang="en-US" sz="2000" dirty="0" smtClean="0"/>
              <a:t>. This is to be filled on </a:t>
            </a:r>
            <a:r>
              <a:rPr lang="en-US" sz="2000" dirty="0" smtClean="0"/>
              <a:t>Last day of </a:t>
            </a:r>
            <a:r>
              <a:rPr lang="en-US" sz="2000" dirty="0" smtClean="0"/>
              <a:t>registration.</a:t>
            </a:r>
          </a:p>
          <a:p>
            <a:pPr>
              <a:buNone/>
            </a:pPr>
            <a:endParaRPr lang="en-US" sz="2000" dirty="0" smtClean="0"/>
          </a:p>
          <a:p>
            <a:r>
              <a:rPr lang="en-US" sz="2000" dirty="0" smtClean="0"/>
              <a:t> GSTR-6- </a:t>
            </a:r>
            <a:r>
              <a:rPr lang="en-US" sz="2000" dirty="0" smtClean="0"/>
              <a:t>Return for Input Service Distributor (ISD</a:t>
            </a:r>
            <a:r>
              <a:rPr lang="en-US" sz="2000" dirty="0" smtClean="0"/>
              <a:t>). This is to be filled on </a:t>
            </a:r>
            <a:r>
              <a:rPr lang="en-US" sz="2000" dirty="0" smtClean="0"/>
              <a:t>15th of the next month </a:t>
            </a:r>
            <a:r>
              <a:rPr lang="en-US" sz="2000" dirty="0" smtClean="0"/>
              <a:t>.</a:t>
            </a:r>
          </a:p>
          <a:p>
            <a:pPr>
              <a:buNone/>
            </a:pPr>
            <a:endParaRPr lang="en-US" sz="2000" dirty="0" smtClean="0"/>
          </a:p>
          <a:p>
            <a:r>
              <a:rPr lang="en-US" sz="2000" dirty="0" smtClean="0"/>
              <a:t>GSTR-7- </a:t>
            </a:r>
            <a:r>
              <a:rPr lang="en-US" sz="2000" dirty="0" smtClean="0"/>
              <a:t>Return for Tax Deducted at Source  </a:t>
            </a:r>
            <a:r>
              <a:rPr lang="en-US" sz="2000" dirty="0" smtClean="0"/>
              <a:t>. This is to be filled on </a:t>
            </a:r>
            <a:r>
              <a:rPr lang="en-US" sz="2000" dirty="0" smtClean="0"/>
              <a:t>10th of the next </a:t>
            </a:r>
            <a:r>
              <a:rPr lang="en-US" sz="2000" dirty="0" smtClean="0"/>
              <a:t>month.</a:t>
            </a:r>
          </a:p>
          <a:p>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704088"/>
            <a:ext cx="5105400" cy="667512"/>
          </a:xfrm>
        </p:spPr>
        <p:txBody>
          <a:bodyPr>
            <a:normAutofit fontScale="90000"/>
          </a:bodyPr>
          <a:lstStyle/>
          <a:p>
            <a:r>
              <a:rPr lang="en-US" sz="6000" b="1" u="sng" dirty="0" smtClean="0">
                <a:solidFill>
                  <a:schemeClr val="accent1"/>
                </a:solidFill>
              </a:rPr>
              <a:t>Need for GST</a:t>
            </a:r>
            <a:endParaRPr lang="en-US" sz="6000" b="1" u="sng" dirty="0">
              <a:solidFill>
                <a:schemeClr val="accent1"/>
              </a:solidFill>
            </a:endParaRPr>
          </a:p>
        </p:txBody>
      </p:sp>
      <p:sp>
        <p:nvSpPr>
          <p:cNvPr id="3" name="Content Placeholder 2"/>
          <p:cNvSpPr>
            <a:spLocks noGrp="1"/>
          </p:cNvSpPr>
          <p:nvPr>
            <p:ph idx="1"/>
          </p:nvPr>
        </p:nvSpPr>
        <p:spPr>
          <a:xfrm>
            <a:off x="457200" y="1600200"/>
            <a:ext cx="8305800" cy="5105400"/>
          </a:xfrm>
        </p:spPr>
        <p:txBody>
          <a:bodyPr>
            <a:normAutofit fontScale="92500" lnSpcReduction="20000"/>
          </a:bodyPr>
          <a:lstStyle/>
          <a:p>
            <a:pPr>
              <a:buFont typeface="Wingdings" pitchFamily="2" charset="2"/>
              <a:buChar char="v"/>
            </a:pPr>
            <a:r>
              <a:rPr lang="en-US" b="1" dirty="0" smtClean="0">
                <a:solidFill>
                  <a:prstClr val="black"/>
                </a:solidFill>
                <a:latin typeface="Constantia"/>
                <a:cs typeface="Arial" pitchFamily="34" charset="0"/>
              </a:rPr>
              <a:t> </a:t>
            </a:r>
            <a:r>
              <a:rPr lang="en-US" sz="2600" b="1" dirty="0" smtClean="0">
                <a:solidFill>
                  <a:schemeClr val="tx2"/>
                </a:solidFill>
                <a:latin typeface="Arial" pitchFamily="34" charset="0"/>
                <a:cs typeface="Arial" pitchFamily="34" charset="0"/>
              </a:rPr>
              <a:t>Introduction </a:t>
            </a:r>
            <a:r>
              <a:rPr lang="en-US" sz="2600" b="1" dirty="0">
                <a:solidFill>
                  <a:schemeClr val="tx2"/>
                </a:solidFill>
                <a:latin typeface="Arial" pitchFamily="34" charset="0"/>
                <a:cs typeface="Arial" pitchFamily="34" charset="0"/>
              </a:rPr>
              <a:t>of a GST to replace the existing multiple tax structures of Centre and State taxes is not only desirable but imperative in the emerging economic environment. Increasingly, services are used or consumed in production and distribution of goods and vice versa. Separate taxation of goods and services often requires splitting of transaction values into value of goods and services for taxation, which leads to greater complexities, administration and compliances costs. Integration of various taxes into a GST system would make it possible to give full credit for inputs taxes collected. GST, being a destination-based consumption tax based on VAT principle, would also greatly help in removing economic distortions and will help in development of a common national market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a:r>
              <a:rPr lang="en-US" sz="4400" b="1" u="sng" dirty="0" smtClean="0"/>
              <a:t>PENALTIES UNDER GST</a:t>
            </a:r>
            <a:endParaRPr lang="en-US" sz="4400" b="1" u="sng" dirty="0"/>
          </a:p>
        </p:txBody>
      </p:sp>
      <p:sp>
        <p:nvSpPr>
          <p:cNvPr id="3" name="Content Placeholder 2"/>
          <p:cNvSpPr>
            <a:spLocks noGrp="1"/>
          </p:cNvSpPr>
          <p:nvPr>
            <p:ph idx="1"/>
          </p:nvPr>
        </p:nvSpPr>
        <p:spPr>
          <a:xfrm>
            <a:off x="457200" y="1447800"/>
            <a:ext cx="8382000" cy="5257800"/>
          </a:xfrm>
        </p:spPr>
        <p:txBody>
          <a:bodyPr>
            <a:normAutofit/>
          </a:bodyPr>
          <a:lstStyle/>
          <a:p>
            <a:r>
              <a:rPr lang="en-US" sz="2000" dirty="0" smtClean="0"/>
              <a:t>There are 21 offences under GST apart from the penalty under section 8 covering fake/wrong invoices, fraud, tax evasion and others. A few are mentioned here</a:t>
            </a:r>
            <a:r>
              <a:rPr lang="en-US" sz="2000" dirty="0" smtClean="0"/>
              <a:t>.</a:t>
            </a:r>
          </a:p>
          <a:p>
            <a:pPr>
              <a:buNone/>
            </a:pPr>
            <a:r>
              <a:rPr lang="en-US" sz="2000" b="1" dirty="0" smtClean="0"/>
              <a:t>(</a:t>
            </a:r>
            <a:r>
              <a:rPr lang="en-US" sz="2000" b="1" dirty="0" err="1" smtClean="0"/>
              <a:t>i</a:t>
            </a:r>
            <a:r>
              <a:rPr lang="en-US" sz="2000" b="1" dirty="0" smtClean="0"/>
              <a:t>) </a:t>
            </a:r>
            <a:r>
              <a:rPr lang="en-US" sz="2000" dirty="0" smtClean="0"/>
              <a:t>Supply of any goods/services without any invoice or issue of a false invoice.</a:t>
            </a:r>
          </a:p>
          <a:p>
            <a:pPr>
              <a:buNone/>
            </a:pPr>
            <a:r>
              <a:rPr lang="en-US" sz="2000" b="1" dirty="0" smtClean="0"/>
              <a:t>(ii) </a:t>
            </a:r>
            <a:r>
              <a:rPr lang="en-US" sz="2000" dirty="0" smtClean="0"/>
              <a:t>Issue </a:t>
            </a:r>
            <a:r>
              <a:rPr lang="en-US" sz="2000" dirty="0" smtClean="0"/>
              <a:t>of invoices by a taxable person using the identification number of other bona fide </a:t>
            </a:r>
            <a:r>
              <a:rPr lang="en-US" sz="2000" dirty="0" smtClean="0"/>
              <a:t>taxpayer(s).</a:t>
            </a:r>
          </a:p>
          <a:p>
            <a:pPr>
              <a:buNone/>
            </a:pPr>
            <a:r>
              <a:rPr lang="en-US" sz="2000" b="1" dirty="0" smtClean="0"/>
              <a:t>(iii) </a:t>
            </a:r>
            <a:r>
              <a:rPr lang="en-US" sz="2000" dirty="0" smtClean="0"/>
              <a:t>Submission of false information while registering under GST.</a:t>
            </a:r>
          </a:p>
          <a:p>
            <a:pPr>
              <a:buNone/>
            </a:pPr>
            <a:r>
              <a:rPr lang="en-US" sz="2000" b="1" dirty="0" smtClean="0"/>
              <a:t>(iv) </a:t>
            </a:r>
            <a:r>
              <a:rPr lang="en-US" sz="2000" dirty="0" smtClean="0"/>
              <a:t>Submission </a:t>
            </a:r>
            <a:r>
              <a:rPr lang="en-US" sz="2000" dirty="0" smtClean="0"/>
              <a:t>of fake financial records/documents or files, or fake returns to evade tax.</a:t>
            </a:r>
          </a:p>
          <a:p>
            <a:pPr>
              <a:buNone/>
            </a:pPr>
            <a:r>
              <a:rPr lang="en-US" sz="2000" b="1" dirty="0" smtClean="0"/>
              <a:t>(v) </a:t>
            </a:r>
            <a:r>
              <a:rPr lang="en-US" sz="2000" dirty="0" smtClean="0"/>
              <a:t>Obtaining </a:t>
            </a:r>
            <a:r>
              <a:rPr lang="en-US" sz="2000" dirty="0" smtClean="0"/>
              <a:t>refunds by fraud.</a:t>
            </a:r>
          </a:p>
          <a:p>
            <a:pPr>
              <a:buNone/>
            </a:pPr>
            <a:r>
              <a:rPr lang="en-US" sz="2000" b="1" dirty="0" smtClean="0"/>
              <a:t>(vi) </a:t>
            </a:r>
            <a:r>
              <a:rPr lang="en-US" sz="2000" dirty="0" smtClean="0"/>
              <a:t>Deliberate </a:t>
            </a:r>
            <a:r>
              <a:rPr lang="en-US" sz="2000" dirty="0" smtClean="0"/>
              <a:t>suppression of sales to evade tax.</a:t>
            </a:r>
          </a:p>
          <a:p>
            <a:pPr>
              <a:buNone/>
            </a:pPr>
            <a:r>
              <a:rPr lang="en-US" sz="2000" b="1" dirty="0" smtClean="0"/>
              <a:t>(vii) </a:t>
            </a:r>
            <a:r>
              <a:rPr lang="en-US" sz="2000" dirty="0" smtClean="0"/>
              <a:t>Non-registration </a:t>
            </a:r>
            <a:r>
              <a:rPr lang="en-US" sz="2000" dirty="0" smtClean="0"/>
              <a:t>under GST by a taxpayer, although required to by </a:t>
            </a:r>
            <a:r>
              <a:rPr lang="en-US" sz="2000" dirty="0" smtClean="0"/>
              <a:t>law.</a:t>
            </a:r>
            <a:endParaRPr lang="en-US" sz="2000" dirty="0" smtClean="0"/>
          </a:p>
          <a:p>
            <a:pPr>
              <a:buNone/>
            </a:pPr>
            <a:r>
              <a:rPr lang="en-US" sz="2000" b="1" dirty="0" smtClean="0"/>
              <a:t>(viii) </a:t>
            </a:r>
            <a:r>
              <a:rPr lang="en-US" sz="2000" dirty="0" smtClean="0"/>
              <a:t>Opting </a:t>
            </a:r>
            <a:r>
              <a:rPr lang="en-US" sz="2000" dirty="0" smtClean="0"/>
              <a:t>for composition scheme even though a taxpayer is ineligible.</a:t>
            </a:r>
          </a:p>
          <a:p>
            <a:pPr>
              <a:buNone/>
            </a:pPr>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u="sng" dirty="0" smtClean="0"/>
              <a:t>PENALTIES UNDER </a:t>
            </a:r>
            <a:r>
              <a:rPr lang="en-US" sz="4400" b="1" u="sng" dirty="0" smtClean="0"/>
              <a:t>GST(CONT..)</a:t>
            </a:r>
            <a:endParaRPr lang="en-US" sz="4400" dirty="0"/>
          </a:p>
        </p:txBody>
      </p:sp>
      <p:sp>
        <p:nvSpPr>
          <p:cNvPr id="3" name="Content Placeholder 2"/>
          <p:cNvSpPr>
            <a:spLocks noGrp="1"/>
          </p:cNvSpPr>
          <p:nvPr>
            <p:ph idx="1"/>
          </p:nvPr>
        </p:nvSpPr>
        <p:spPr/>
        <p:txBody>
          <a:bodyPr>
            <a:normAutofit/>
          </a:bodyPr>
          <a:lstStyle/>
          <a:p>
            <a:r>
              <a:rPr lang="en-US" sz="2400" b="1" u="sng" dirty="0" smtClean="0"/>
              <a:t>For cases with no intention of fraud or tax evasion</a:t>
            </a:r>
          </a:p>
          <a:p>
            <a:pPr>
              <a:buNone/>
            </a:pPr>
            <a:r>
              <a:rPr lang="en-US" sz="2100" dirty="0" smtClean="0"/>
              <a:t>    An </a:t>
            </a:r>
            <a:r>
              <a:rPr lang="en-US" sz="2100" dirty="0" smtClean="0"/>
              <a:t>offender not paying tax or making short payments has to pay a penalty of </a:t>
            </a:r>
            <a:r>
              <a:rPr lang="en-US" sz="2100" b="1" dirty="0" smtClean="0"/>
              <a:t>10%</a:t>
            </a:r>
            <a:r>
              <a:rPr lang="en-US" sz="2100" dirty="0" smtClean="0"/>
              <a:t> of the tax amount due subject to a minimum of Rs. 10,000</a:t>
            </a:r>
            <a:r>
              <a:rPr lang="en-US" sz="2100" dirty="0" smtClean="0"/>
              <a:t>.</a:t>
            </a:r>
          </a:p>
          <a:p>
            <a:pPr>
              <a:buNone/>
            </a:pPr>
            <a:endParaRPr lang="en-US" sz="2100" dirty="0" smtClean="0"/>
          </a:p>
          <a:p>
            <a:r>
              <a:rPr lang="en-US" sz="2400" b="1" u="sng" dirty="0" smtClean="0"/>
              <a:t>For cases of </a:t>
            </a:r>
            <a:r>
              <a:rPr lang="en-US" sz="2400" b="1" u="sng" dirty="0" smtClean="0"/>
              <a:t>fraud</a:t>
            </a:r>
          </a:p>
          <a:p>
            <a:pPr>
              <a:buNone/>
            </a:pPr>
            <a:r>
              <a:rPr lang="en-US" sz="2000" dirty="0" smtClean="0"/>
              <a:t>    </a:t>
            </a:r>
            <a:r>
              <a:rPr lang="en-US" sz="2100" dirty="0" smtClean="0"/>
              <a:t>An </a:t>
            </a:r>
            <a:r>
              <a:rPr lang="en-US" sz="2100" dirty="0" smtClean="0"/>
              <a:t>offender has to pay a penalty amount of tax evaded/short deducted etc., i.e., </a:t>
            </a:r>
            <a:r>
              <a:rPr lang="en-US" sz="2100" b="1" dirty="0" smtClean="0"/>
              <a:t>100%</a:t>
            </a:r>
            <a:r>
              <a:rPr lang="en-US" sz="2100" dirty="0" smtClean="0"/>
              <a:t>penalty, subject to a minimum of Rs. 10,000.</a:t>
            </a:r>
            <a:endParaRPr lang="en-US" sz="2100" b="1" u="sng"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u="sng" dirty="0" smtClean="0"/>
              <a:t>PENALTIES UNDER GST(CONT..)</a:t>
            </a:r>
            <a:endParaRPr lang="en-US" sz="4400" dirty="0"/>
          </a:p>
        </p:txBody>
      </p:sp>
      <p:sp>
        <p:nvSpPr>
          <p:cNvPr id="3" name="Content Placeholder 2"/>
          <p:cNvSpPr>
            <a:spLocks noGrp="1"/>
          </p:cNvSpPr>
          <p:nvPr>
            <p:ph idx="1"/>
          </p:nvPr>
        </p:nvSpPr>
        <p:spPr/>
        <p:txBody>
          <a:bodyPr/>
          <a:lstStyle/>
          <a:p>
            <a:r>
              <a:rPr lang="en-US" dirty="0" smtClean="0"/>
              <a:t>Additional </a:t>
            </a:r>
            <a:r>
              <a:rPr lang="en-US" dirty="0" smtClean="0"/>
              <a:t>penalties </a:t>
            </a:r>
            <a:r>
              <a:rPr lang="en-US" dirty="0" smtClean="0"/>
              <a:t>as </a:t>
            </a:r>
            <a:r>
              <a:rPr lang="en-US" dirty="0" smtClean="0"/>
              <a:t>follows-</a:t>
            </a:r>
          </a:p>
          <a:p>
            <a:pPr>
              <a:buNone/>
            </a:pPr>
            <a:endParaRPr lang="en-US" dirty="0"/>
          </a:p>
        </p:txBody>
      </p:sp>
      <p:graphicFrame>
        <p:nvGraphicFramePr>
          <p:cNvPr id="4" name="Table 3"/>
          <p:cNvGraphicFramePr>
            <a:graphicFrameLocks noGrp="1"/>
          </p:cNvGraphicFramePr>
          <p:nvPr/>
        </p:nvGraphicFramePr>
        <p:xfrm>
          <a:off x="1066800" y="2743200"/>
          <a:ext cx="6858000" cy="2133601"/>
        </p:xfrm>
        <a:graphic>
          <a:graphicData uri="http://schemas.openxmlformats.org/drawingml/2006/table">
            <a:tbl>
              <a:tblPr firstRow="1" bandRow="1">
                <a:tableStyleId>{F5AB1C69-6EDB-4FF4-983F-18BD219EF322}</a:tableStyleId>
              </a:tblPr>
              <a:tblGrid>
                <a:gridCol w="1828800"/>
                <a:gridCol w="1600200"/>
                <a:gridCol w="1714500"/>
                <a:gridCol w="1714500"/>
              </a:tblGrid>
              <a:tr h="721659">
                <a:tc>
                  <a:txBody>
                    <a:bodyPr/>
                    <a:lstStyle/>
                    <a:p>
                      <a:r>
                        <a:rPr kumimoji="0" lang="en-US" sz="2000" b="1" i="0" kern="1200" dirty="0" smtClean="0">
                          <a:solidFill>
                            <a:schemeClr val="lt1"/>
                          </a:solidFill>
                          <a:latin typeface="+mn-lt"/>
                          <a:ea typeface="+mn-ea"/>
                          <a:cs typeface="+mn-cs"/>
                        </a:rPr>
                        <a:t>Tax amount involved</a:t>
                      </a:r>
                      <a:endParaRPr lang="en-US" sz="2000" b="1" dirty="0"/>
                    </a:p>
                  </a:txBody>
                  <a:tcPr/>
                </a:tc>
                <a:tc>
                  <a:txBody>
                    <a:bodyPr/>
                    <a:lstStyle/>
                    <a:p>
                      <a:r>
                        <a:rPr kumimoji="0" lang="en-US" sz="2000" b="1" i="0" kern="1200" dirty="0" smtClean="0">
                          <a:solidFill>
                            <a:schemeClr val="lt1"/>
                          </a:solidFill>
                          <a:latin typeface="+mn-lt"/>
                          <a:ea typeface="+mn-ea"/>
                          <a:cs typeface="+mn-cs"/>
                        </a:rPr>
                        <a:t>50 </a:t>
                      </a:r>
                      <a:r>
                        <a:rPr kumimoji="0" lang="en-US" sz="2000" b="1" i="0" kern="1200" dirty="0" err="1" smtClean="0">
                          <a:solidFill>
                            <a:schemeClr val="lt1"/>
                          </a:solidFill>
                          <a:latin typeface="+mn-lt"/>
                          <a:ea typeface="+mn-ea"/>
                          <a:cs typeface="+mn-cs"/>
                        </a:rPr>
                        <a:t>lakhs</a:t>
                      </a:r>
                      <a:endParaRPr lang="en-US" sz="2000" b="1" dirty="0"/>
                    </a:p>
                  </a:txBody>
                  <a:tcPr/>
                </a:tc>
                <a:tc>
                  <a:txBody>
                    <a:bodyPr/>
                    <a:lstStyle/>
                    <a:p>
                      <a:r>
                        <a:rPr kumimoji="0" lang="en-US" b="1" i="0" kern="1200" dirty="0" smtClean="0">
                          <a:solidFill>
                            <a:schemeClr val="lt1"/>
                          </a:solidFill>
                          <a:latin typeface="+mn-lt"/>
                          <a:ea typeface="+mn-ea"/>
                          <a:cs typeface="+mn-cs"/>
                        </a:rPr>
                        <a:t>100 </a:t>
                      </a:r>
                      <a:r>
                        <a:rPr kumimoji="0" lang="en-US" b="1" i="0" kern="1200" dirty="0" err="1" smtClean="0">
                          <a:solidFill>
                            <a:schemeClr val="lt1"/>
                          </a:solidFill>
                          <a:latin typeface="+mn-lt"/>
                          <a:ea typeface="+mn-ea"/>
                          <a:cs typeface="+mn-cs"/>
                        </a:rPr>
                        <a:t>lakhs</a:t>
                      </a:r>
                      <a:endParaRPr lang="en-US" b="1" dirty="0"/>
                    </a:p>
                  </a:txBody>
                  <a:tcPr/>
                </a:tc>
                <a:tc>
                  <a:txBody>
                    <a:bodyPr/>
                    <a:lstStyle/>
                    <a:p>
                      <a:r>
                        <a:rPr kumimoji="0" lang="en-US" b="1" i="0" kern="1200" dirty="0" smtClean="0">
                          <a:solidFill>
                            <a:schemeClr val="lt1"/>
                          </a:solidFill>
                          <a:latin typeface="+mn-lt"/>
                          <a:ea typeface="+mn-ea"/>
                          <a:cs typeface="+mn-cs"/>
                        </a:rPr>
                        <a:t>250 </a:t>
                      </a:r>
                      <a:r>
                        <a:rPr kumimoji="0" lang="en-US" b="1" i="0" kern="1200" dirty="0" err="1" smtClean="0">
                          <a:solidFill>
                            <a:schemeClr val="lt1"/>
                          </a:solidFill>
                          <a:latin typeface="+mn-lt"/>
                          <a:ea typeface="+mn-ea"/>
                          <a:cs typeface="+mn-cs"/>
                        </a:rPr>
                        <a:t>lakhs</a:t>
                      </a:r>
                      <a:endParaRPr lang="en-US" b="1" dirty="0"/>
                    </a:p>
                  </a:txBody>
                  <a:tcPr/>
                </a:tc>
              </a:tr>
              <a:tr h="705971">
                <a:tc>
                  <a:txBody>
                    <a:bodyPr/>
                    <a:lstStyle/>
                    <a:p>
                      <a:r>
                        <a:rPr kumimoji="0" lang="en-US" sz="2000" b="1" i="0" kern="1200" dirty="0" smtClean="0">
                          <a:solidFill>
                            <a:schemeClr val="dk1"/>
                          </a:solidFill>
                          <a:latin typeface="+mn-lt"/>
                          <a:ea typeface="+mn-ea"/>
                          <a:cs typeface="+mn-cs"/>
                        </a:rPr>
                        <a:t>Jail term</a:t>
                      </a:r>
                      <a:endParaRPr lang="en-US" sz="2000" b="1" dirty="0"/>
                    </a:p>
                  </a:txBody>
                  <a:tcPr/>
                </a:tc>
                <a:tc>
                  <a:txBody>
                    <a:bodyPr/>
                    <a:lstStyle/>
                    <a:p>
                      <a:r>
                        <a:rPr kumimoji="0" lang="en-US" b="1" i="0" kern="1200" dirty="0" err="1" smtClean="0">
                          <a:solidFill>
                            <a:schemeClr val="dk1"/>
                          </a:solidFill>
                          <a:latin typeface="+mn-lt"/>
                          <a:ea typeface="+mn-ea"/>
                          <a:cs typeface="+mn-cs"/>
                        </a:rPr>
                        <a:t>Upto</a:t>
                      </a:r>
                      <a:r>
                        <a:rPr kumimoji="0" lang="en-US" b="1" i="0" kern="1200" dirty="0" smtClean="0">
                          <a:solidFill>
                            <a:schemeClr val="dk1"/>
                          </a:solidFill>
                          <a:latin typeface="+mn-lt"/>
                          <a:ea typeface="+mn-ea"/>
                          <a:cs typeface="+mn-cs"/>
                        </a:rPr>
                        <a:t> 1 year</a:t>
                      </a:r>
                      <a:endParaRPr lang="en-US" b="1" dirty="0"/>
                    </a:p>
                  </a:txBody>
                  <a:tcPr/>
                </a:tc>
                <a:tc>
                  <a:txBody>
                    <a:bodyPr/>
                    <a:lstStyle/>
                    <a:p>
                      <a:r>
                        <a:rPr kumimoji="0" lang="en-US" b="1" i="0" kern="1200" dirty="0" err="1" smtClean="0">
                          <a:solidFill>
                            <a:schemeClr val="dk1"/>
                          </a:solidFill>
                          <a:latin typeface="+mn-lt"/>
                          <a:ea typeface="+mn-ea"/>
                          <a:cs typeface="+mn-cs"/>
                        </a:rPr>
                        <a:t>Upto</a:t>
                      </a:r>
                      <a:r>
                        <a:rPr kumimoji="0" lang="en-US" b="1" i="0" kern="1200" dirty="0" smtClean="0">
                          <a:solidFill>
                            <a:schemeClr val="dk1"/>
                          </a:solidFill>
                          <a:latin typeface="+mn-lt"/>
                          <a:ea typeface="+mn-ea"/>
                          <a:cs typeface="+mn-cs"/>
                        </a:rPr>
                        <a:t> 3 years</a:t>
                      </a:r>
                      <a:endParaRPr lang="en-US" b="1" dirty="0"/>
                    </a:p>
                  </a:txBody>
                  <a:tcPr/>
                </a:tc>
                <a:tc>
                  <a:txBody>
                    <a:bodyPr/>
                    <a:lstStyle/>
                    <a:p>
                      <a:r>
                        <a:rPr kumimoji="0" lang="en-US" b="1" i="0" kern="1200" dirty="0" err="1" smtClean="0">
                          <a:solidFill>
                            <a:schemeClr val="dk1"/>
                          </a:solidFill>
                          <a:latin typeface="+mn-lt"/>
                          <a:ea typeface="+mn-ea"/>
                          <a:cs typeface="+mn-cs"/>
                        </a:rPr>
                        <a:t>Upto</a:t>
                      </a:r>
                      <a:r>
                        <a:rPr kumimoji="0" lang="en-US" b="1" i="0" kern="1200" dirty="0" smtClean="0">
                          <a:solidFill>
                            <a:schemeClr val="dk1"/>
                          </a:solidFill>
                          <a:latin typeface="+mn-lt"/>
                          <a:ea typeface="+mn-ea"/>
                          <a:cs typeface="+mn-cs"/>
                        </a:rPr>
                        <a:t> 5 year</a:t>
                      </a:r>
                      <a:endParaRPr lang="en-US" b="1" dirty="0"/>
                    </a:p>
                  </a:txBody>
                  <a:tcPr/>
                </a:tc>
              </a:tr>
              <a:tr h="705971">
                <a:tc>
                  <a:txBody>
                    <a:bodyPr/>
                    <a:lstStyle/>
                    <a:p>
                      <a:r>
                        <a:rPr kumimoji="0" lang="en-US" b="1" i="0" kern="1200" dirty="0" smtClean="0">
                          <a:solidFill>
                            <a:schemeClr val="dk1"/>
                          </a:solidFill>
                          <a:latin typeface="+mn-lt"/>
                          <a:ea typeface="+mn-ea"/>
                          <a:cs typeface="+mn-cs"/>
                        </a:rPr>
                        <a:t>Fine</a:t>
                      </a:r>
                      <a:endParaRPr lang="en-US" b="1" dirty="0"/>
                    </a:p>
                  </a:txBody>
                  <a:tcPr/>
                </a:tc>
                <a:tc>
                  <a:txBody>
                    <a:bodyPr/>
                    <a:lstStyle/>
                    <a:p>
                      <a:r>
                        <a:rPr kumimoji="0" lang="en-US" b="1" i="0" kern="1200" dirty="0" smtClean="0">
                          <a:solidFill>
                            <a:schemeClr val="dk1"/>
                          </a:solidFill>
                          <a:latin typeface="+mn-lt"/>
                          <a:ea typeface="+mn-ea"/>
                          <a:cs typeface="+mn-cs"/>
                        </a:rPr>
                        <a:t>In all three cases</a:t>
                      </a:r>
                      <a:endParaRPr lang="en-US" b="1" dirty="0"/>
                    </a:p>
                  </a:txBody>
                  <a:tcPr/>
                </a:tc>
                <a:tc>
                  <a:txBody>
                    <a:bodyPr/>
                    <a:lstStyle/>
                    <a:p>
                      <a:pPr lvl="0"/>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18488"/>
          </a:xfrm>
        </p:spPr>
        <p:txBody>
          <a:bodyPr>
            <a:normAutofit fontScale="90000"/>
          </a:bodyPr>
          <a:lstStyle/>
          <a:p>
            <a:pPr algn="ctr"/>
            <a:r>
              <a:rPr lang="en-US" sz="5400" b="1" u="sng" dirty="0" smtClean="0"/>
              <a:t>PENALTIES UNDER GST(CONT..)</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181600"/>
          </a:xfrm>
        </p:spPr>
        <p:txBody>
          <a:bodyPr/>
          <a:lstStyle/>
          <a:p>
            <a:pPr>
              <a:buNone/>
            </a:pPr>
            <a:r>
              <a:rPr lang="en-US" b="1" dirty="0" smtClean="0"/>
              <a:t>	</a:t>
            </a:r>
            <a:r>
              <a:rPr lang="en-US" sz="2400" b="1" u="sng" dirty="0" smtClean="0"/>
              <a:t>INSPECTION </a:t>
            </a:r>
            <a:r>
              <a:rPr lang="en-US" sz="2400" b="1" u="sng" dirty="0" smtClean="0"/>
              <a:t>UNDER </a:t>
            </a:r>
            <a:r>
              <a:rPr lang="en-US" sz="2400" b="1" u="sng" dirty="0" smtClean="0"/>
              <a:t>GST</a:t>
            </a:r>
            <a:endParaRPr lang="en-US" sz="2400" dirty="0" smtClean="0"/>
          </a:p>
          <a:p>
            <a:r>
              <a:rPr lang="en-US" sz="2000" dirty="0" smtClean="0"/>
              <a:t>If </a:t>
            </a:r>
            <a:r>
              <a:rPr lang="en-US" sz="2000" dirty="0" smtClean="0"/>
              <a:t>Joint Commissioner of SGST/CGST (or a higher officer) “</a:t>
            </a:r>
            <a:r>
              <a:rPr lang="en-US" sz="2000" i="1" dirty="0" smtClean="0"/>
              <a:t>has reasons to believe</a:t>
            </a:r>
            <a:r>
              <a:rPr lang="en-US" sz="2000" dirty="0" smtClean="0"/>
              <a:t>” that –</a:t>
            </a:r>
          </a:p>
          <a:p>
            <a:r>
              <a:rPr lang="en-US" sz="2000" b="1" dirty="0" smtClean="0"/>
              <a:t>In order to evade tax</a:t>
            </a:r>
            <a:r>
              <a:rPr lang="en-US" sz="2000" dirty="0" smtClean="0"/>
              <a:t>, a person has suppressed any transaction or claimed excess input tax credit etc., then he can authorize any other officer of CGST/SGST (in writing) to inspect places of business</a:t>
            </a:r>
            <a:r>
              <a:rPr lang="en-US" sz="2000" dirty="0" smtClean="0"/>
              <a:t>.</a:t>
            </a:r>
          </a:p>
          <a:p>
            <a:pPr>
              <a:buNone/>
            </a:pPr>
            <a:r>
              <a:rPr lang="en-US" b="1" dirty="0" smtClean="0"/>
              <a:t>	</a:t>
            </a:r>
            <a:r>
              <a:rPr lang="en-US" sz="2400" b="1" u="sng" dirty="0" smtClean="0"/>
              <a:t>SEARCH &amp; SEIZURE UNDER GST</a:t>
            </a:r>
          </a:p>
          <a:p>
            <a:r>
              <a:rPr lang="en-US" sz="2000" dirty="0" smtClean="0"/>
              <a:t>Joint Commissioner of SGST/CGST can order for a search on the basis of results of inspection or any other reason, if he has “reasons to  believe” </a:t>
            </a:r>
            <a:endParaRPr lang="en-US" sz="2000" dirty="0" smtClean="0"/>
          </a:p>
          <a:p>
            <a:pPr>
              <a:buNone/>
            </a:pPr>
            <a:r>
              <a:rPr lang="en-US" sz="2000" dirty="0" smtClean="0"/>
              <a:t>(</a:t>
            </a:r>
            <a:r>
              <a:rPr lang="en-US" sz="2000" dirty="0" err="1" smtClean="0"/>
              <a:t>i</a:t>
            </a:r>
            <a:r>
              <a:rPr lang="en-US" sz="2000" dirty="0" smtClean="0"/>
              <a:t>) There </a:t>
            </a:r>
            <a:r>
              <a:rPr lang="en-US" sz="2000" dirty="0" smtClean="0"/>
              <a:t>are goods which are liable for confiscation</a:t>
            </a:r>
          </a:p>
          <a:p>
            <a:pPr>
              <a:buNone/>
            </a:pPr>
            <a:r>
              <a:rPr lang="en-US" sz="2000" dirty="0" smtClean="0"/>
              <a:t>(ii) Any </a:t>
            </a:r>
            <a:r>
              <a:rPr lang="en-US" sz="2000" dirty="0" smtClean="0"/>
              <a:t>documents or books or other things which will be useful during proceedings and are hidden somewhere.</a:t>
            </a:r>
          </a:p>
          <a:p>
            <a:pPr>
              <a:buFont typeface="Arial" pitchFamily="34" charset="0"/>
              <a:buChar char="•"/>
            </a:pPr>
            <a:endParaRPr lang="en-US" sz="2000" b="1" u="sng"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u="sng" dirty="0" smtClean="0"/>
              <a:t>PROSECUTION UNDER GST</a:t>
            </a:r>
            <a:endParaRPr lang="en-US" sz="4000" b="1" u="sng" dirty="0"/>
          </a:p>
        </p:txBody>
      </p:sp>
      <p:sp>
        <p:nvSpPr>
          <p:cNvPr id="3" name="Content Placeholder 2"/>
          <p:cNvSpPr>
            <a:spLocks noGrp="1"/>
          </p:cNvSpPr>
          <p:nvPr>
            <p:ph idx="1"/>
          </p:nvPr>
        </p:nvSpPr>
        <p:spPr/>
        <p:txBody>
          <a:bodyPr>
            <a:normAutofit/>
          </a:bodyPr>
          <a:lstStyle/>
          <a:p>
            <a:r>
              <a:rPr lang="en-US" sz="2400" dirty="0" smtClean="0"/>
              <a:t>A person committing an offence with the </a:t>
            </a:r>
            <a:r>
              <a:rPr lang="en-US" sz="2400" b="1" dirty="0" smtClean="0"/>
              <a:t>deliberate intention of fraud, </a:t>
            </a:r>
            <a:r>
              <a:rPr lang="en-US" sz="2400" dirty="0" smtClean="0"/>
              <a:t>becomes liable to prosecution, i.e., face criminal charges. A few </a:t>
            </a:r>
            <a:r>
              <a:rPr lang="en-US" sz="2400" dirty="0" smtClean="0"/>
              <a:t>examples </a:t>
            </a:r>
            <a:r>
              <a:rPr lang="en-US" sz="2400" dirty="0" smtClean="0"/>
              <a:t>of these offences </a:t>
            </a:r>
            <a:r>
              <a:rPr lang="en-US" sz="2400" dirty="0" smtClean="0"/>
              <a:t>are-</a:t>
            </a:r>
            <a:endParaRPr lang="en-US" sz="2400" dirty="0" smtClean="0"/>
          </a:p>
          <a:p>
            <a:pPr>
              <a:buNone/>
            </a:pPr>
            <a:r>
              <a:rPr lang="en-US" sz="2400" dirty="0" smtClean="0"/>
              <a:t>(</a:t>
            </a:r>
            <a:r>
              <a:rPr lang="en-US" sz="2400" dirty="0" err="1" smtClean="0"/>
              <a:t>i</a:t>
            </a:r>
            <a:r>
              <a:rPr lang="en-US" sz="2400" dirty="0" smtClean="0"/>
              <a:t>) Issue </a:t>
            </a:r>
            <a:r>
              <a:rPr lang="en-US" sz="2400" dirty="0" smtClean="0"/>
              <a:t>of an invoice without supplying any goods/services- thus taking input credit or refund by fraud</a:t>
            </a:r>
          </a:p>
          <a:p>
            <a:pPr>
              <a:buNone/>
            </a:pPr>
            <a:r>
              <a:rPr lang="en-US" sz="2400" dirty="0" smtClean="0"/>
              <a:t>(ii) Obtaining </a:t>
            </a:r>
            <a:r>
              <a:rPr lang="en-US" sz="2400" dirty="0" smtClean="0"/>
              <a:t>refund of any CGST/SGST by fraud.</a:t>
            </a:r>
          </a:p>
          <a:p>
            <a:pPr>
              <a:buNone/>
            </a:pPr>
            <a:r>
              <a:rPr lang="en-US" sz="2400" dirty="0" smtClean="0"/>
              <a:t>(iii) Submitting </a:t>
            </a:r>
            <a:r>
              <a:rPr lang="en-US" sz="2400" dirty="0" smtClean="0"/>
              <a:t>fake financial records/documents or files, and fake returns to evade tax.</a:t>
            </a:r>
          </a:p>
          <a:p>
            <a:pPr>
              <a:buNone/>
            </a:pPr>
            <a:r>
              <a:rPr lang="en-US" sz="2400" dirty="0" smtClean="0"/>
              <a:t>(iv) Helping </a:t>
            </a:r>
            <a:r>
              <a:rPr lang="en-US" sz="2400" dirty="0" smtClean="0"/>
              <a:t>another person to commit fraud under GST.</a:t>
            </a:r>
          </a:p>
          <a:p>
            <a:pPr>
              <a:buNone/>
            </a:pP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u="sng" dirty="0" smtClean="0"/>
              <a:t>APPEALS UNDER GST</a:t>
            </a:r>
            <a:endParaRPr lang="en-US" sz="4000" b="1" u="sng" dirty="0"/>
          </a:p>
        </p:txBody>
      </p:sp>
      <p:pic>
        <p:nvPicPr>
          <p:cNvPr id="2050" name="Picture 2" descr="C:\Users\pc\Desktop\Appeal-steps.png"/>
          <p:cNvPicPr>
            <a:picLocks noGrp="1" noChangeAspect="1" noChangeArrowheads="1"/>
          </p:cNvPicPr>
          <p:nvPr>
            <p:ph idx="1"/>
          </p:nvPr>
        </p:nvPicPr>
        <p:blipFill>
          <a:blip r:embed="rId2"/>
          <a:srcRect/>
          <a:stretch>
            <a:fillRect/>
          </a:stretch>
        </p:blipFill>
        <p:spPr bwMode="auto">
          <a:xfrm>
            <a:off x="591288" y="2133599"/>
            <a:ext cx="8095512" cy="415968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04088"/>
            <a:ext cx="7467600" cy="1143000"/>
          </a:xfrm>
        </p:spPr>
        <p:txBody>
          <a:bodyPr/>
          <a:lstStyle/>
          <a:p>
            <a:r>
              <a:rPr lang="en-US" b="1" u="sng" dirty="0" smtClean="0">
                <a:solidFill>
                  <a:schemeClr val="accent1"/>
                </a:solidFill>
              </a:rPr>
              <a:t>INTRODUCTION OF GST</a:t>
            </a:r>
            <a:endParaRPr lang="en-US"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v"/>
            </a:pPr>
            <a:r>
              <a:rPr lang="en-US" b="1" dirty="0" smtClean="0">
                <a:solidFill>
                  <a:schemeClr val="tx2"/>
                </a:solidFill>
                <a:latin typeface="Arial" pitchFamily="34" charset="0"/>
                <a:cs typeface="Arial" pitchFamily="34" charset="0"/>
              </a:rPr>
              <a:t>GST is an indirect taxation in India merging most of the existing taxes into single system of taxation. It  is a comprehensive indirect tax on manufacture, sale and consumption of goods and services throughout India (Except state of Jammu and Kashmir) , to replace taxes levied by the central and state governments.</a:t>
            </a:r>
          </a:p>
          <a:p>
            <a:pPr>
              <a:buFont typeface="Wingdings" pitchFamily="2" charset="2"/>
              <a:buChar char="v"/>
            </a:pPr>
            <a:r>
              <a:rPr lang="en-US" b="1" dirty="0" smtClean="0">
                <a:solidFill>
                  <a:schemeClr val="tx2"/>
                </a:solidFill>
                <a:latin typeface="Arial" pitchFamily="34" charset="0"/>
                <a:cs typeface="Arial" pitchFamily="34" charset="0"/>
              </a:rPr>
              <a:t>Goods and services tax (GST) will subsume various indirect taxes including central excise duty, services tax, additional customs duty, surcharges, state-level value added tax and Octroi. Other levies which are currently applicable on inter-state transportation of goods are also likely to be done away with in GST regime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c\Desktop\GST.png"/>
          <p:cNvPicPr>
            <a:picLocks noChangeAspect="1" noChangeArrowheads="1"/>
          </p:cNvPicPr>
          <p:nvPr/>
        </p:nvPicPr>
        <p:blipFill>
          <a:blip r:embed="rId2"/>
          <a:srcRect/>
          <a:stretch>
            <a:fillRect/>
          </a:stretch>
        </p:blipFill>
        <p:spPr bwMode="auto">
          <a:xfrm>
            <a:off x="0" y="838200"/>
            <a:ext cx="8565671" cy="519588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0"/>
            <a:ext cx="6172200" cy="1143000"/>
          </a:xfrm>
        </p:spPr>
        <p:txBody>
          <a:bodyPr/>
          <a:lstStyle/>
          <a:p>
            <a:r>
              <a:rPr lang="en-US" b="1" u="sng" dirty="0" smtClean="0">
                <a:solidFill>
                  <a:schemeClr val="accent1"/>
                </a:solidFill>
              </a:rPr>
              <a:t>GST FEATURES</a:t>
            </a:r>
            <a:endParaRPr lang="en-US" b="1" u="sng" dirty="0">
              <a:solidFill>
                <a:schemeClr val="accent1"/>
              </a:solidFill>
            </a:endParaRPr>
          </a:p>
        </p:txBody>
      </p:sp>
      <p:sp>
        <p:nvSpPr>
          <p:cNvPr id="3" name="Content Placeholder 2"/>
          <p:cNvSpPr>
            <a:spLocks noGrp="1"/>
          </p:cNvSpPr>
          <p:nvPr>
            <p:ph idx="1"/>
          </p:nvPr>
        </p:nvSpPr>
        <p:spPr/>
        <p:txBody>
          <a:bodyPr>
            <a:normAutofit/>
          </a:bodyPr>
          <a:lstStyle/>
          <a:p>
            <a:pPr>
              <a:buFont typeface="Wingdings" pitchFamily="2" charset="2"/>
              <a:buChar char="v"/>
            </a:pPr>
            <a:r>
              <a:rPr lang="en-US" dirty="0" smtClean="0"/>
              <a:t> The tax rate under GST may be nominal or zero rated for the time being. It has been proposed to insulate the revenues of the States from the impact of GST, with the expectation that in due course, GST will be levied on petroleum and petroleum products. The central government has assured states of compensation for any revenue losses incurred by them from the date of introduction of GST for a period of five years.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5791200" cy="914400"/>
          </a:xfrm>
        </p:spPr>
        <p:txBody>
          <a:bodyPr>
            <a:normAutofit fontScale="90000"/>
          </a:bodyPr>
          <a:lstStyle/>
          <a:p>
            <a:r>
              <a:rPr lang="en-US" sz="4800" b="1" u="sng" dirty="0" smtClean="0">
                <a:solidFill>
                  <a:schemeClr val="accent1"/>
                </a:solidFill>
              </a:rPr>
              <a:t>GST </a:t>
            </a:r>
            <a:r>
              <a:rPr lang="en-US" sz="4800" b="1" u="sng" dirty="0" smtClean="0">
                <a:solidFill>
                  <a:schemeClr val="accent1"/>
                </a:solidFill>
              </a:rPr>
              <a:t>– </a:t>
            </a:r>
            <a:r>
              <a:rPr lang="en-US" sz="4800" b="1" u="sng" dirty="0" smtClean="0">
                <a:solidFill>
                  <a:schemeClr val="accent1"/>
                </a:solidFill>
              </a:rPr>
              <a:t>FEATURES(CONT...)</a:t>
            </a:r>
            <a:endParaRPr lang="en-US" sz="4800" b="1" u="sng" dirty="0">
              <a:solidFill>
                <a:schemeClr val="accent1"/>
              </a:solidFill>
            </a:endParaRPr>
          </a:p>
        </p:txBody>
      </p:sp>
      <p:sp>
        <p:nvSpPr>
          <p:cNvPr id="3" name="Content Placeholder 2"/>
          <p:cNvSpPr>
            <a:spLocks noGrp="1"/>
          </p:cNvSpPr>
          <p:nvPr>
            <p:ph idx="1"/>
          </p:nvPr>
        </p:nvSpPr>
        <p:spPr>
          <a:xfrm>
            <a:off x="0" y="1066800"/>
            <a:ext cx="9144000" cy="5791200"/>
          </a:xfrm>
        </p:spPr>
        <p:txBody>
          <a:bodyPr>
            <a:normAutofit/>
          </a:bodyPr>
          <a:lstStyle/>
          <a:p>
            <a:pPr>
              <a:buFont typeface="Wingdings" pitchFamily="2" charset="2"/>
              <a:buChar char="v"/>
            </a:pPr>
            <a:r>
              <a:rPr lang="en-US" dirty="0" smtClean="0"/>
              <a:t>Applies to all supplies of goods / services (as against manufacture, sale or provision of service) made for a consideration except – </a:t>
            </a:r>
          </a:p>
          <a:p>
            <a:r>
              <a:rPr lang="en-US" dirty="0" smtClean="0"/>
              <a:t>Exempted goods / services – common list for CGST &amp; SGST</a:t>
            </a:r>
          </a:p>
          <a:p>
            <a:r>
              <a:rPr lang="en-US" dirty="0" smtClean="0"/>
              <a:t>Goods / services outside the purview of GST </a:t>
            </a:r>
          </a:p>
          <a:p>
            <a:r>
              <a:rPr lang="en-US" dirty="0" smtClean="0"/>
              <a:t> Transactions below threshold limits </a:t>
            </a:r>
          </a:p>
          <a:p>
            <a:pPr>
              <a:buFont typeface="Wingdings" pitchFamily="2" charset="2"/>
              <a:buChar char="v"/>
            </a:pPr>
            <a:r>
              <a:rPr lang="en-US" dirty="0" smtClean="0"/>
              <a:t> Dual GST having two concurrent components </a:t>
            </a:r>
          </a:p>
          <a:p>
            <a:r>
              <a:rPr lang="en-US" dirty="0" smtClean="0"/>
              <a:t> Central GST (CGST) levied &amp; collected by Centre </a:t>
            </a:r>
          </a:p>
          <a:p>
            <a:r>
              <a:rPr lang="en-US" dirty="0" smtClean="0"/>
              <a:t>State GST (SGST) levied &amp; collected by States </a:t>
            </a:r>
          </a:p>
          <a:p>
            <a:r>
              <a:rPr lang="en-US" dirty="0" smtClean="0"/>
              <a:t>CGST &amp; SGST on intra-State supplies of goods / services in India</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5867400" cy="792162"/>
          </a:xfrm>
        </p:spPr>
        <p:txBody>
          <a:bodyPr>
            <a:normAutofit fontScale="90000"/>
          </a:bodyPr>
          <a:lstStyle/>
          <a:p>
            <a:r>
              <a:rPr lang="en-US" b="1" u="sng" dirty="0" smtClean="0">
                <a:solidFill>
                  <a:schemeClr val="accent1"/>
                </a:solidFill>
              </a:rPr>
              <a:t>GST </a:t>
            </a:r>
            <a:r>
              <a:rPr lang="en-US" b="1" u="sng" dirty="0" smtClean="0">
                <a:solidFill>
                  <a:schemeClr val="accent1"/>
                </a:solidFill>
              </a:rPr>
              <a:t>– </a:t>
            </a:r>
            <a:r>
              <a:rPr lang="en-US" b="1" u="sng" dirty="0" smtClean="0">
                <a:solidFill>
                  <a:schemeClr val="accent1"/>
                </a:solidFill>
              </a:rPr>
              <a:t>FEATURES(CONT..)</a:t>
            </a:r>
            <a:endParaRPr lang="en-US" dirty="0">
              <a:solidFill>
                <a:schemeClr val="accent1"/>
              </a:solidFill>
            </a:endParaRPr>
          </a:p>
        </p:txBody>
      </p:sp>
      <p:sp>
        <p:nvSpPr>
          <p:cNvPr id="3" name="Content Placeholder 2"/>
          <p:cNvSpPr>
            <a:spLocks noGrp="1"/>
          </p:cNvSpPr>
          <p:nvPr>
            <p:ph idx="1"/>
          </p:nvPr>
        </p:nvSpPr>
        <p:spPr>
          <a:xfrm>
            <a:off x="457200" y="1219200"/>
            <a:ext cx="8305800" cy="5257800"/>
          </a:xfrm>
        </p:spPr>
        <p:txBody>
          <a:bodyPr>
            <a:normAutofit fontScale="47500" lnSpcReduction="20000"/>
          </a:bodyPr>
          <a:lstStyle/>
          <a:p>
            <a:pPr>
              <a:buFont typeface="Wingdings" pitchFamily="2" charset="2"/>
              <a:buChar char="v"/>
            </a:pPr>
            <a:r>
              <a:rPr lang="en-US" dirty="0" smtClean="0"/>
              <a:t> </a:t>
            </a:r>
            <a:r>
              <a:rPr lang="en-US" sz="4500" dirty="0" smtClean="0"/>
              <a:t>IGST levied &amp; collected by the Centre applicable to </a:t>
            </a:r>
          </a:p>
          <a:p>
            <a:r>
              <a:rPr lang="en-US" sz="4500" dirty="0" smtClean="0"/>
              <a:t>Inter-State supplies of goods / services in India</a:t>
            </a:r>
          </a:p>
          <a:p>
            <a:r>
              <a:rPr lang="en-US" sz="4500" dirty="0" smtClean="0"/>
              <a:t>Inter-state stock transfers of goods </a:t>
            </a:r>
          </a:p>
          <a:p>
            <a:r>
              <a:rPr lang="en-US" sz="4500" dirty="0" smtClean="0"/>
              <a:t>Import of goods / services </a:t>
            </a:r>
          </a:p>
          <a:p>
            <a:r>
              <a:rPr lang="en-US" sz="4500" dirty="0" smtClean="0"/>
              <a:t> Export of goods / services (if made on payment of GST under claim of rebate)</a:t>
            </a:r>
          </a:p>
          <a:p>
            <a:pPr>
              <a:buFont typeface="Wingdings" pitchFamily="2" charset="2"/>
              <a:buChar char="v"/>
            </a:pPr>
            <a:r>
              <a:rPr lang="en-US" sz="4500" dirty="0" smtClean="0"/>
              <a:t> Export of goods / services – Zero rated </a:t>
            </a:r>
          </a:p>
          <a:p>
            <a:pPr>
              <a:buFont typeface="Wingdings" pitchFamily="2" charset="2"/>
              <a:buChar char="v"/>
            </a:pPr>
            <a:r>
              <a:rPr lang="en-US" sz="4500" dirty="0" smtClean="0"/>
              <a:t>All goods or services likely to be covered under GST except: </a:t>
            </a:r>
          </a:p>
          <a:p>
            <a:r>
              <a:rPr lang="en-US" sz="4500" dirty="0" smtClean="0"/>
              <a:t>Alcohol for human consumption - State Excise + VAT</a:t>
            </a:r>
          </a:p>
          <a:p>
            <a:r>
              <a:rPr lang="en-US" sz="4500" dirty="0" smtClean="0"/>
              <a:t>Electricity - Electricity Duty </a:t>
            </a:r>
          </a:p>
          <a:p>
            <a:r>
              <a:rPr lang="en-US" sz="4500" dirty="0" smtClean="0"/>
              <a:t>Sale / purchase of Real Estate - Stamp Duty + Property Taxes</a:t>
            </a:r>
          </a:p>
          <a:p>
            <a:pPr>
              <a:buFont typeface="Wingdings" pitchFamily="2" charset="2"/>
              <a:buChar char="v"/>
            </a:pPr>
            <a:r>
              <a:rPr lang="en-US" sz="4500" dirty="0" smtClean="0"/>
              <a:t>Five specified petroleum Products – to be brought under GST from a later date on recommendation of GSTC </a:t>
            </a:r>
          </a:p>
          <a:p>
            <a:pPr>
              <a:buFont typeface="Wingdings" pitchFamily="2" charset="2"/>
              <a:buChar char="v"/>
            </a:pPr>
            <a:r>
              <a:rPr lang="en-US" sz="4500" dirty="0" smtClean="0"/>
              <a:t>Tobacco Products – under GST + Central Excise</a:t>
            </a:r>
            <a:endParaRPr lang="en-US" sz="45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81000"/>
            <a:ext cx="7391400" cy="1466088"/>
          </a:xfrm>
        </p:spPr>
        <p:txBody>
          <a:bodyPr/>
          <a:lstStyle/>
          <a:p>
            <a:r>
              <a:rPr lang="en-US" b="1" u="sng" dirty="0" smtClean="0">
                <a:solidFill>
                  <a:schemeClr val="accent1"/>
                </a:solidFill>
              </a:rPr>
              <a:t>Registration under GST</a:t>
            </a:r>
            <a:endParaRPr lang="en-US" b="1" u="sng" dirty="0">
              <a:solidFill>
                <a:schemeClr val="accent1"/>
              </a:solidFill>
            </a:endParaRPr>
          </a:p>
        </p:txBody>
      </p:sp>
      <p:sp>
        <p:nvSpPr>
          <p:cNvPr id="3" name="Content Placeholder 2"/>
          <p:cNvSpPr>
            <a:spLocks noGrp="1"/>
          </p:cNvSpPr>
          <p:nvPr>
            <p:ph idx="1"/>
          </p:nvPr>
        </p:nvSpPr>
        <p:spPr/>
        <p:txBody>
          <a:bodyPr>
            <a:normAutofit/>
          </a:bodyPr>
          <a:lstStyle/>
          <a:p>
            <a:pPr marL="457200" indent="-457200" algn="just"/>
            <a:r>
              <a:rPr lang="en-US" b="1" dirty="0" smtClean="0">
                <a:solidFill>
                  <a:schemeClr val="tx2"/>
                </a:solidFill>
              </a:rPr>
              <a:t>Under GST registration, it is likely to be linked with the existing PAN.</a:t>
            </a:r>
          </a:p>
          <a:p>
            <a:pPr marL="457200" indent="-457200" algn="just"/>
            <a:r>
              <a:rPr lang="en-US" b="1" dirty="0" smtClean="0">
                <a:solidFill>
                  <a:schemeClr val="tx2"/>
                </a:solidFill>
              </a:rPr>
              <a:t>The new business identification number was likely to be the 10-digit alphanumeric PAN, in addition to two digits for state code and one or two check numbers for disallowing fake numbers. The total number of digits in the new number was likely to be 13-14.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chemeClr val="accent1"/>
                </a:solidFill>
              </a:rPr>
              <a:t>Registration under GST</a:t>
            </a:r>
            <a:r>
              <a:rPr lang="en-US" sz="4900" b="1" u="sng" dirty="0" smtClean="0">
                <a:solidFill>
                  <a:schemeClr val="accent1"/>
                </a:solidFill>
              </a:rPr>
              <a:t>(CONTD…)</a:t>
            </a:r>
            <a:endParaRPr lang="en-US" sz="4900" dirty="0"/>
          </a:p>
        </p:txBody>
      </p:sp>
      <p:sp>
        <p:nvSpPr>
          <p:cNvPr id="3" name="Content Placeholder 2"/>
          <p:cNvSpPr>
            <a:spLocks noGrp="1"/>
          </p:cNvSpPr>
          <p:nvPr>
            <p:ph idx="1"/>
          </p:nvPr>
        </p:nvSpPr>
        <p:spPr/>
        <p:txBody>
          <a:bodyPr/>
          <a:lstStyle/>
          <a:p>
            <a:pPr>
              <a:buNone/>
            </a:pPr>
            <a:r>
              <a:rPr lang="en-US" b="1" u="sng" dirty="0" smtClean="0"/>
              <a:t>CASUAL REGISTRATION</a:t>
            </a:r>
          </a:p>
          <a:p>
            <a:pPr>
              <a:buNone/>
            </a:pPr>
            <a:r>
              <a:rPr lang="en-US" sz="2400" dirty="0" smtClean="0"/>
              <a:t>   A person who occasionally supplies goods and/or services in a territory where GST is applicable but he does not have a fixed place of business. Such a person will be treated as a casual taxable person as per GST.</a:t>
            </a:r>
          </a:p>
          <a:p>
            <a:pPr>
              <a:buNone/>
            </a:pPr>
            <a:r>
              <a:rPr lang="en-US" sz="2400" b="1" u="sng" dirty="0" smtClean="0"/>
              <a:t>COMPOSITION DEALER</a:t>
            </a:r>
          </a:p>
          <a:p>
            <a:pPr>
              <a:buNone/>
            </a:pPr>
            <a:endParaRPr lang="en-US" sz="2400" b="1" u="sn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578</TotalTime>
  <Words>1415</Words>
  <Application>Microsoft Office PowerPoint</Application>
  <PresentationFormat>On-screen Show (4:3)</PresentationFormat>
  <Paragraphs>137</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What is GST?</vt:lpstr>
      <vt:lpstr>Need for GST</vt:lpstr>
      <vt:lpstr>INTRODUCTION OF GST</vt:lpstr>
      <vt:lpstr>Slide 4</vt:lpstr>
      <vt:lpstr>GST FEATURES</vt:lpstr>
      <vt:lpstr>GST – FEATURES(CONT...)</vt:lpstr>
      <vt:lpstr>GST – FEATURES(CONT..)</vt:lpstr>
      <vt:lpstr>Registration under GST</vt:lpstr>
      <vt:lpstr>Registration under GST(CONTD…)</vt:lpstr>
      <vt:lpstr>TAXES UNDER GST</vt:lpstr>
      <vt:lpstr>What is SGST, CGST &amp; IGST? </vt:lpstr>
      <vt:lpstr>What is SGST, CGST &amp; IGST?(CONT…)</vt:lpstr>
      <vt:lpstr>What is SGST, CGST &amp; IGST?(CONT…)</vt:lpstr>
      <vt:lpstr>INVOICING UNDER GST</vt:lpstr>
      <vt:lpstr>INVOICING UNDER GST(CONT…)</vt:lpstr>
      <vt:lpstr>INVOICING UNDER GST(CONT…)</vt:lpstr>
      <vt:lpstr>GST INVOICE FORMAT</vt:lpstr>
      <vt:lpstr>RETURNS UNDER GST</vt:lpstr>
      <vt:lpstr>RETURNS UNDER GST(cont…)</vt:lpstr>
      <vt:lpstr>PENALTIES UNDER GST</vt:lpstr>
      <vt:lpstr>PENALTIES UNDER GST(CONT..)</vt:lpstr>
      <vt:lpstr>PENALTIES UNDER GST(CONT..)</vt:lpstr>
      <vt:lpstr>PENALTIES UNDER GST(CONT..) </vt:lpstr>
      <vt:lpstr>PROSECUTION UNDER GST</vt:lpstr>
      <vt:lpstr>APPEALS UNDER GST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OF GST</dc:title>
  <dc:creator>pc</dc:creator>
  <cp:lastModifiedBy>pc</cp:lastModifiedBy>
  <cp:revision>49</cp:revision>
  <dcterms:created xsi:type="dcterms:W3CDTF">2017-04-20T06:04:44Z</dcterms:created>
  <dcterms:modified xsi:type="dcterms:W3CDTF">2017-07-07T09:56:02Z</dcterms:modified>
</cp:coreProperties>
</file>